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860D10-2E25-4B04-A08F-014978C7C2A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16806-3B8C-409D-99BD-C2F057BBECEF}" type="slidenum">
              <a:rPr lang="en-US" smtClean="0"/>
              <a:t>‹#›</a:t>
            </a:fld>
            <a:endParaRPr lang="en-US"/>
          </a:p>
        </p:txBody>
      </p:sp>
    </p:spTree>
    <p:extLst>
      <p:ext uri="{BB962C8B-B14F-4D97-AF65-F5344CB8AC3E}">
        <p14:creationId xmlns:p14="http://schemas.microsoft.com/office/powerpoint/2010/main" val="204236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60D10-2E25-4B04-A08F-014978C7C2A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16806-3B8C-409D-99BD-C2F057BBECEF}" type="slidenum">
              <a:rPr lang="en-US" smtClean="0"/>
              <a:t>‹#›</a:t>
            </a:fld>
            <a:endParaRPr lang="en-US"/>
          </a:p>
        </p:txBody>
      </p:sp>
    </p:spTree>
    <p:extLst>
      <p:ext uri="{BB962C8B-B14F-4D97-AF65-F5344CB8AC3E}">
        <p14:creationId xmlns:p14="http://schemas.microsoft.com/office/powerpoint/2010/main" val="1205074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60D10-2E25-4B04-A08F-014978C7C2A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16806-3B8C-409D-99BD-C2F057BBECEF}" type="slidenum">
              <a:rPr lang="en-US" smtClean="0"/>
              <a:t>‹#›</a:t>
            </a:fld>
            <a:endParaRPr lang="en-US"/>
          </a:p>
        </p:txBody>
      </p:sp>
    </p:spTree>
    <p:extLst>
      <p:ext uri="{BB962C8B-B14F-4D97-AF65-F5344CB8AC3E}">
        <p14:creationId xmlns:p14="http://schemas.microsoft.com/office/powerpoint/2010/main" val="1669191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60D10-2E25-4B04-A08F-014978C7C2A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16806-3B8C-409D-99BD-C2F057BBECEF}" type="slidenum">
              <a:rPr lang="en-US" smtClean="0"/>
              <a:t>‹#›</a:t>
            </a:fld>
            <a:endParaRPr lang="en-US"/>
          </a:p>
        </p:txBody>
      </p:sp>
    </p:spTree>
    <p:extLst>
      <p:ext uri="{BB962C8B-B14F-4D97-AF65-F5344CB8AC3E}">
        <p14:creationId xmlns:p14="http://schemas.microsoft.com/office/powerpoint/2010/main" val="104766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860D10-2E25-4B04-A08F-014978C7C2A9}"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16806-3B8C-409D-99BD-C2F057BBECEF}" type="slidenum">
              <a:rPr lang="en-US" smtClean="0"/>
              <a:t>‹#›</a:t>
            </a:fld>
            <a:endParaRPr lang="en-US"/>
          </a:p>
        </p:txBody>
      </p:sp>
    </p:spTree>
    <p:extLst>
      <p:ext uri="{BB962C8B-B14F-4D97-AF65-F5344CB8AC3E}">
        <p14:creationId xmlns:p14="http://schemas.microsoft.com/office/powerpoint/2010/main" val="3941215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860D10-2E25-4B04-A08F-014978C7C2A9}"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16806-3B8C-409D-99BD-C2F057BBECEF}" type="slidenum">
              <a:rPr lang="en-US" smtClean="0"/>
              <a:t>‹#›</a:t>
            </a:fld>
            <a:endParaRPr lang="en-US"/>
          </a:p>
        </p:txBody>
      </p:sp>
    </p:spTree>
    <p:extLst>
      <p:ext uri="{BB962C8B-B14F-4D97-AF65-F5344CB8AC3E}">
        <p14:creationId xmlns:p14="http://schemas.microsoft.com/office/powerpoint/2010/main" val="115488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860D10-2E25-4B04-A08F-014978C7C2A9}"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016806-3B8C-409D-99BD-C2F057BBECEF}" type="slidenum">
              <a:rPr lang="en-US" smtClean="0"/>
              <a:t>‹#›</a:t>
            </a:fld>
            <a:endParaRPr lang="en-US"/>
          </a:p>
        </p:txBody>
      </p:sp>
    </p:spTree>
    <p:extLst>
      <p:ext uri="{BB962C8B-B14F-4D97-AF65-F5344CB8AC3E}">
        <p14:creationId xmlns:p14="http://schemas.microsoft.com/office/powerpoint/2010/main" val="1749522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860D10-2E25-4B04-A08F-014978C7C2A9}"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016806-3B8C-409D-99BD-C2F057BBECEF}" type="slidenum">
              <a:rPr lang="en-US" smtClean="0"/>
              <a:t>‹#›</a:t>
            </a:fld>
            <a:endParaRPr lang="en-US"/>
          </a:p>
        </p:txBody>
      </p:sp>
    </p:spTree>
    <p:extLst>
      <p:ext uri="{BB962C8B-B14F-4D97-AF65-F5344CB8AC3E}">
        <p14:creationId xmlns:p14="http://schemas.microsoft.com/office/powerpoint/2010/main" val="3793775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60D10-2E25-4B04-A08F-014978C7C2A9}"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016806-3B8C-409D-99BD-C2F057BBECEF}" type="slidenum">
              <a:rPr lang="en-US" smtClean="0"/>
              <a:t>‹#›</a:t>
            </a:fld>
            <a:endParaRPr lang="en-US"/>
          </a:p>
        </p:txBody>
      </p:sp>
    </p:spTree>
    <p:extLst>
      <p:ext uri="{BB962C8B-B14F-4D97-AF65-F5344CB8AC3E}">
        <p14:creationId xmlns:p14="http://schemas.microsoft.com/office/powerpoint/2010/main" val="3160013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60D10-2E25-4B04-A08F-014978C7C2A9}"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16806-3B8C-409D-99BD-C2F057BBECEF}" type="slidenum">
              <a:rPr lang="en-US" smtClean="0"/>
              <a:t>‹#›</a:t>
            </a:fld>
            <a:endParaRPr lang="en-US"/>
          </a:p>
        </p:txBody>
      </p:sp>
    </p:spTree>
    <p:extLst>
      <p:ext uri="{BB962C8B-B14F-4D97-AF65-F5344CB8AC3E}">
        <p14:creationId xmlns:p14="http://schemas.microsoft.com/office/powerpoint/2010/main" val="279238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60D10-2E25-4B04-A08F-014978C7C2A9}"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16806-3B8C-409D-99BD-C2F057BBECEF}" type="slidenum">
              <a:rPr lang="en-US" smtClean="0"/>
              <a:t>‹#›</a:t>
            </a:fld>
            <a:endParaRPr lang="en-US"/>
          </a:p>
        </p:txBody>
      </p:sp>
    </p:spTree>
    <p:extLst>
      <p:ext uri="{BB962C8B-B14F-4D97-AF65-F5344CB8AC3E}">
        <p14:creationId xmlns:p14="http://schemas.microsoft.com/office/powerpoint/2010/main" val="3327135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60D10-2E25-4B04-A08F-014978C7C2A9}" type="datetimeFigureOut">
              <a:rPr lang="en-US" smtClean="0"/>
              <a:t>12/11/2018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16806-3B8C-409D-99BD-C2F057BBECEF}" type="slidenum">
              <a:rPr lang="en-US" smtClean="0"/>
              <a:t>‹#›</a:t>
            </a:fld>
            <a:endParaRPr lang="en-US"/>
          </a:p>
        </p:txBody>
      </p:sp>
    </p:spTree>
    <p:extLst>
      <p:ext uri="{BB962C8B-B14F-4D97-AF65-F5344CB8AC3E}">
        <p14:creationId xmlns:p14="http://schemas.microsoft.com/office/powerpoint/2010/main" val="3619187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5638799"/>
          </a:xfrm>
        </p:spPr>
        <p:txBody>
          <a:bodyPr>
            <a:normAutofit fontScale="90000"/>
          </a:bodyPr>
          <a:lstStyle/>
          <a:p>
            <a:pPr marL="274320" lvl="0" indent="-274320" algn="r" rtl="1">
              <a:spcBef>
                <a:spcPct val="20000"/>
              </a:spcBef>
              <a:defRPr/>
            </a:pPr>
            <a:r>
              <a:rPr lang="ar-IQ" sz="2400" dirty="0" smtClean="0">
                <a:solidFill>
                  <a:prstClr val="black"/>
                </a:solidFill>
                <a:latin typeface="Constantia"/>
                <a:ea typeface="+mn-ea"/>
              </a:rPr>
              <a:t>القلق </a:t>
            </a:r>
            <a:r>
              <a:rPr lang="ar-IQ" sz="2400" dirty="0">
                <a:solidFill>
                  <a:prstClr val="black"/>
                </a:solidFill>
                <a:latin typeface="Constantia"/>
                <a:ea typeface="+mn-ea"/>
              </a:rPr>
              <a:t>في المجال الرياضي :</a:t>
            </a:r>
            <a:br>
              <a:rPr lang="ar-IQ" sz="2400" dirty="0">
                <a:solidFill>
                  <a:prstClr val="black"/>
                </a:solidFill>
                <a:latin typeface="Constantia"/>
                <a:ea typeface="+mn-ea"/>
              </a:rPr>
            </a:br>
            <a:r>
              <a:rPr lang="ar-IQ" sz="2400" dirty="0">
                <a:solidFill>
                  <a:prstClr val="black"/>
                </a:solidFill>
                <a:latin typeface="Constantia"/>
                <a:ea typeface="+mn-ea"/>
              </a:rPr>
              <a:t>ان انجازات الافراد وسلوكهم هي تعبير عن جميع جوانب الشخصية .كما ان الانجازات الرياضية للفرد </a:t>
            </a:r>
            <a:r>
              <a:rPr lang="ar-IQ" sz="2400" dirty="0" err="1">
                <a:solidFill>
                  <a:prstClr val="black"/>
                </a:solidFill>
                <a:latin typeface="Constantia"/>
                <a:ea typeface="+mn-ea"/>
              </a:rPr>
              <a:t>لاتعتمد</a:t>
            </a:r>
            <a:r>
              <a:rPr lang="ar-IQ" sz="2400" dirty="0">
                <a:solidFill>
                  <a:prstClr val="black"/>
                </a:solidFill>
                <a:latin typeface="Constantia"/>
                <a:ea typeface="+mn-ea"/>
              </a:rPr>
              <a:t> على تطور القابليات البدنية </a:t>
            </a:r>
            <a:r>
              <a:rPr lang="ar-IQ" sz="2400" dirty="0" err="1">
                <a:solidFill>
                  <a:prstClr val="black"/>
                </a:solidFill>
                <a:latin typeface="Constantia"/>
                <a:ea typeface="+mn-ea"/>
              </a:rPr>
              <a:t>والمهارية</a:t>
            </a:r>
            <a:r>
              <a:rPr lang="ar-IQ" sz="2400" dirty="0">
                <a:solidFill>
                  <a:prstClr val="black"/>
                </a:solidFill>
                <a:latin typeface="Constantia"/>
                <a:ea typeface="+mn-ea"/>
              </a:rPr>
              <a:t> فقط بل تتأثر ايضا بعوامل نفسية عديدة مثل الدوافع والرغبات والقناعات والإدراك والتفكير والاستعداد النفسي والخوف والقلق ..الخ فنرى الرياضي فخورا وسعيدا عندما تنتهي جهوده بالنجاح ويكون في خيبة امل ويأس عندما يخفق .فهذه المشاعر يمكن ان تؤثر على الجهود </a:t>
            </a:r>
            <a:r>
              <a:rPr lang="ar-IQ" sz="2400" dirty="0" err="1">
                <a:solidFill>
                  <a:prstClr val="black"/>
                </a:solidFill>
                <a:latin typeface="Constantia"/>
                <a:ea typeface="+mn-ea"/>
              </a:rPr>
              <a:t>الانجازية</a:t>
            </a:r>
            <a:r>
              <a:rPr lang="ar-IQ" sz="2400" dirty="0">
                <a:solidFill>
                  <a:prstClr val="black"/>
                </a:solidFill>
                <a:latin typeface="Constantia"/>
                <a:ea typeface="+mn-ea"/>
              </a:rPr>
              <a:t> تأثيرا قويا ,فقد يتشجع الرياضي او يفقد شجاعته ,وقد تعبا قواه او تشل حركته ,وقد تبدو عليه اعراض حمى البداية او عدم المبالاة .</a:t>
            </a:r>
            <a:br>
              <a:rPr lang="ar-IQ" sz="2400" dirty="0">
                <a:solidFill>
                  <a:prstClr val="black"/>
                </a:solidFill>
                <a:latin typeface="Constantia"/>
                <a:ea typeface="+mn-ea"/>
              </a:rPr>
            </a:br>
            <a:r>
              <a:rPr lang="ar-IQ" sz="2400" dirty="0">
                <a:solidFill>
                  <a:prstClr val="black"/>
                </a:solidFill>
                <a:latin typeface="Constantia"/>
                <a:ea typeface="+mn-ea"/>
              </a:rPr>
              <a:t>اما اذا اخذنا حالة القلق في المجال الرياضي لوجدناها سلاحا ذا حشدين .فقد يكون القلق ميسرا وقد يكون معوقا .ففي الحالة الاولى يلعب القلق دور المحفز الذي يجعل الرياضي يتعرف على مصدر القلق ويهيئ نفسه بدنيا ونفسيا للتغلب عليه .وفي الحالة الثانية يعمل القلق على اعاقة العمل من خلال تأثيره السلبي على نفسية الرياضي وقد تطرقنا الى ذلك بشيء من التفصيل في المبحث الثاني من هذا الفصل .</a:t>
            </a:r>
            <a:br>
              <a:rPr lang="ar-IQ" sz="2400" dirty="0">
                <a:solidFill>
                  <a:prstClr val="black"/>
                </a:solidFill>
                <a:latin typeface="Constantia"/>
                <a:ea typeface="+mn-ea"/>
              </a:rPr>
            </a:br>
            <a:r>
              <a:rPr lang="en-US" sz="2400" dirty="0">
                <a:solidFill>
                  <a:prstClr val="black"/>
                </a:solidFill>
                <a:latin typeface="Constantia"/>
                <a:ea typeface="+mn-ea"/>
                <a:cs typeface="+mn-cs"/>
              </a:rPr>
              <a:t/>
            </a:r>
            <a:br>
              <a:rPr lang="en-US" sz="2400" dirty="0">
                <a:solidFill>
                  <a:prstClr val="black"/>
                </a:solidFill>
                <a:latin typeface="Constantia"/>
                <a:ea typeface="+mn-ea"/>
                <a:cs typeface="+mn-cs"/>
              </a:rPr>
            </a:br>
            <a:endParaRPr lang="en-US" dirty="0"/>
          </a:p>
        </p:txBody>
      </p:sp>
    </p:spTree>
    <p:extLst>
      <p:ext uri="{BB962C8B-B14F-4D97-AF65-F5344CB8AC3E}">
        <p14:creationId xmlns:p14="http://schemas.microsoft.com/office/powerpoint/2010/main" val="2168340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274320" lvl="0" indent="-274320" algn="r" rtl="1">
              <a:buClr>
                <a:srgbClr val="0BD0D9"/>
              </a:buClr>
              <a:buSzPct val="95000"/>
              <a:buNone/>
              <a:defRPr/>
            </a:pPr>
            <a:r>
              <a:rPr lang="ar-IQ" sz="2400" dirty="0">
                <a:solidFill>
                  <a:prstClr val="black"/>
                </a:solidFill>
                <a:latin typeface="Constantia"/>
              </a:rPr>
              <a:t> والذي يهمنا هنا هو العوامل التي تخلق القلق عند الرياضي وتحديد نوعية القلق _ميسرا او معوقا .</a:t>
            </a:r>
          </a:p>
          <a:p>
            <a:pPr marL="274320" lvl="0" indent="-274320" algn="r" rtl="1">
              <a:buClr>
                <a:srgbClr val="0BD0D9"/>
              </a:buClr>
              <a:buSzPct val="95000"/>
              <a:buNone/>
              <a:defRPr/>
            </a:pPr>
            <a:r>
              <a:rPr lang="ar-IQ" sz="2400" dirty="0">
                <a:solidFill>
                  <a:prstClr val="black"/>
                </a:solidFill>
                <a:latin typeface="Constantia"/>
              </a:rPr>
              <a:t>ان هذه العوامل كثيرة وكل منها يمكن ان يعمل في اتجاهين .فعلاقة اللاعب بالمدرب مثلا قد تخلق نوعين من القلق .فعلاقة الثقة المتبادلة بين اللاعب والمدرب وتحديد اهداف معقولة للرياضي واستخدام اساليب موضوعية في التقويم ستخلق نوعا من القلق (الحافز) عند الرياضي لتحقيق الاهداف </a:t>
            </a:r>
            <a:r>
              <a:rPr lang="ar-IQ" sz="2400" dirty="0" smtClean="0">
                <a:solidFill>
                  <a:prstClr val="black"/>
                </a:solidFill>
                <a:latin typeface="Constantia"/>
              </a:rPr>
              <a:t>المرسومة </a:t>
            </a:r>
            <a:r>
              <a:rPr lang="ar-IQ" sz="2400" dirty="0">
                <a:solidFill>
                  <a:prstClr val="black"/>
                </a:solidFill>
                <a:latin typeface="Constantia"/>
              </a:rPr>
              <a:t>له وتخطي كل العقبات التي تعترضه .اما العلاقة غير الطبيعية المبنية على الاستغلال وعلى تصيد الاخطاء وانعدام الثقة فأنها ستؤدي الى خوف وقلق ينعكس سلبا على الرياضي وعلى الفريق وعلى العلاقة بين اللاعب والمدرب تزيد الامور تعقيدا .وهكذا بالنسبة لمعظم العوامل التي تسبب القلق ,</a:t>
            </a:r>
            <a:r>
              <a:rPr lang="ar-IQ" sz="2400" dirty="0" err="1">
                <a:solidFill>
                  <a:prstClr val="black"/>
                </a:solidFill>
                <a:latin typeface="Constantia"/>
              </a:rPr>
              <a:t>فانها</a:t>
            </a:r>
            <a:r>
              <a:rPr lang="ar-IQ" sz="2400" dirty="0">
                <a:solidFill>
                  <a:prstClr val="black"/>
                </a:solidFill>
                <a:latin typeface="Constantia"/>
              </a:rPr>
              <a:t> تسبب قلقا ميسرا او معوقا ,ومن هذه العوامل خبرة اللاعب السل بقه وحالته التدريبية ,ومكان المنافسة ,ومستوى </a:t>
            </a:r>
            <a:r>
              <a:rPr lang="ar-IQ" sz="2400" dirty="0" err="1">
                <a:solidFill>
                  <a:prstClr val="black"/>
                </a:solidFill>
                <a:latin typeface="Constantia"/>
              </a:rPr>
              <a:t>المنافسة,وعلاقة</a:t>
            </a:r>
            <a:r>
              <a:rPr lang="ar-IQ" sz="2400" dirty="0">
                <a:solidFill>
                  <a:prstClr val="black"/>
                </a:solidFill>
                <a:latin typeface="Constantia"/>
              </a:rPr>
              <a:t> اللاعب بزملائه ,والمتفرجين ,والحالة </a:t>
            </a:r>
            <a:r>
              <a:rPr lang="ar-IQ" sz="2400" dirty="0" err="1">
                <a:solidFill>
                  <a:prstClr val="black"/>
                </a:solidFill>
                <a:latin typeface="Constantia"/>
              </a:rPr>
              <a:t>المناخية,والحكم</a:t>
            </a:r>
            <a:r>
              <a:rPr lang="ar-IQ" sz="2400" dirty="0">
                <a:solidFill>
                  <a:prstClr val="black"/>
                </a:solidFill>
                <a:latin typeface="Constantia"/>
              </a:rPr>
              <a:t> ,والنمط العصبي للرياضي ..الخ وسنتطرق الى هذه العوامل بالتفصيل وأساليب التعامل معها في </a:t>
            </a:r>
            <a:r>
              <a:rPr lang="ar-IQ" sz="2400" dirty="0" smtClean="0">
                <a:solidFill>
                  <a:prstClr val="black"/>
                </a:solidFill>
                <a:latin typeface="Constantia"/>
              </a:rPr>
              <a:t>.</a:t>
            </a:r>
            <a:endParaRPr lang="en-US" sz="2400" dirty="0">
              <a:solidFill>
                <a:prstClr val="black"/>
              </a:solidFill>
              <a:latin typeface="Constantia"/>
            </a:endParaRPr>
          </a:p>
          <a:p>
            <a:endParaRPr lang="en-US" dirty="0"/>
          </a:p>
        </p:txBody>
      </p:sp>
    </p:spTree>
    <p:extLst>
      <p:ext uri="{BB962C8B-B14F-4D97-AF65-F5344CB8AC3E}">
        <p14:creationId xmlns:p14="http://schemas.microsoft.com/office/powerpoint/2010/main" val="179376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274320" lvl="0" indent="-274320" algn="r" rtl="1">
              <a:buClr>
                <a:srgbClr val="0BD0D9"/>
              </a:buClr>
              <a:buSzPct val="95000"/>
              <a:buNone/>
              <a:defRPr/>
            </a:pPr>
            <a:r>
              <a:rPr lang="ar-IQ" dirty="0">
                <a:solidFill>
                  <a:prstClr val="black"/>
                </a:solidFill>
                <a:latin typeface="Constantia"/>
              </a:rPr>
              <a:t>وهكذا بالنسبة لمعظم العوامل التي تسبب القلق ,</a:t>
            </a:r>
            <a:r>
              <a:rPr lang="ar-IQ" dirty="0" err="1">
                <a:solidFill>
                  <a:prstClr val="black"/>
                </a:solidFill>
                <a:latin typeface="Constantia"/>
              </a:rPr>
              <a:t>فانها</a:t>
            </a:r>
            <a:r>
              <a:rPr lang="ar-IQ" dirty="0">
                <a:solidFill>
                  <a:prstClr val="black"/>
                </a:solidFill>
                <a:latin typeface="Constantia"/>
              </a:rPr>
              <a:t> تسبب قلقا ميسرا او معوقا ,ومن هذه العوامل خبرة اللاعب السل بقه وحالته التدريبية ,ومكان المنافسة ,ومستوى </a:t>
            </a:r>
            <a:r>
              <a:rPr lang="ar-IQ" dirty="0" err="1">
                <a:solidFill>
                  <a:prstClr val="black"/>
                </a:solidFill>
                <a:latin typeface="Constantia"/>
              </a:rPr>
              <a:t>المنافسة,وعلاقة</a:t>
            </a:r>
            <a:r>
              <a:rPr lang="ar-IQ" dirty="0">
                <a:solidFill>
                  <a:prstClr val="black"/>
                </a:solidFill>
                <a:latin typeface="Constantia"/>
              </a:rPr>
              <a:t> اللاعب بزملائه ,والمتفرجين ,والحالة </a:t>
            </a:r>
            <a:r>
              <a:rPr lang="ar-IQ" dirty="0" err="1">
                <a:solidFill>
                  <a:prstClr val="black"/>
                </a:solidFill>
                <a:latin typeface="Constantia"/>
              </a:rPr>
              <a:t>المناخية,والحكم</a:t>
            </a:r>
            <a:r>
              <a:rPr lang="ar-IQ" dirty="0">
                <a:solidFill>
                  <a:prstClr val="black"/>
                </a:solidFill>
                <a:latin typeface="Constantia"/>
              </a:rPr>
              <a:t> ,والنمط العصبي للرياضي ..الخ وسنتطرق الى هذه العوامل بالتفصيل وأساليب التعامل </a:t>
            </a:r>
            <a:r>
              <a:rPr lang="ar-IQ">
                <a:solidFill>
                  <a:prstClr val="black"/>
                </a:solidFill>
                <a:latin typeface="Constantia"/>
              </a:rPr>
              <a:t>معها </a:t>
            </a:r>
            <a:r>
              <a:rPr lang="ar-IQ" smtClean="0">
                <a:solidFill>
                  <a:prstClr val="black"/>
                </a:solidFill>
                <a:latin typeface="Constantia"/>
              </a:rPr>
              <a:t> </a:t>
            </a:r>
            <a:r>
              <a:rPr lang="ar-IQ" dirty="0">
                <a:solidFill>
                  <a:prstClr val="black"/>
                </a:solidFill>
                <a:latin typeface="Constantia"/>
              </a:rPr>
              <a:t>.</a:t>
            </a:r>
            <a:endParaRPr lang="en-US" dirty="0">
              <a:solidFill>
                <a:prstClr val="black"/>
              </a:solidFill>
              <a:latin typeface="Constantia"/>
            </a:endParaRPr>
          </a:p>
          <a:p>
            <a:endParaRPr lang="en-US" sz="4400" dirty="0"/>
          </a:p>
        </p:txBody>
      </p:sp>
    </p:spTree>
    <p:extLst>
      <p:ext uri="{BB962C8B-B14F-4D97-AF65-F5344CB8AC3E}">
        <p14:creationId xmlns:p14="http://schemas.microsoft.com/office/powerpoint/2010/main" val="796297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217</Words>
  <Application>Microsoft Office PowerPoint</Application>
  <PresentationFormat>On-screen Show (4:3)</PresentationFormat>
  <Paragraphs>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القلق في المجال الرياضي : ان انجازات الافراد وسلوكهم هي تعبير عن جميع جوانب الشخصية .كما ان الانجازات الرياضية للفرد لاتعتمد على تطور القابليات البدنية والمهارية فقط بل تتأثر ايضا بعوامل نفسية عديدة مثل الدوافع والرغبات والقناعات والإدراك والتفكير والاستعداد النفسي والخوف والقلق ..الخ فنرى الرياضي فخورا وسعيدا عندما تنتهي جهوده بالنجاح ويكون في خيبة امل ويأس عندما يخفق .فهذه المشاعر يمكن ان تؤثر على الجهود الانجازية تأثيرا قويا ,فقد يتشجع الرياضي او يفقد شجاعته ,وقد تعبا قواه او تشل حركته ,وقد تبدو عليه اعراض حمى البداية او عدم المبالاة . اما اذا اخذنا حالة القلق في المجال الرياضي لوجدناها سلاحا ذا حشدين .فقد يكون القلق ميسرا وقد يكون معوقا .ففي الحالة الاولى يلعب القلق دور المحفز الذي يجعل الرياضي يتعرف على مصدر القلق ويهيئ نفسه بدنيا ونفسيا للتغلب عليه .وفي الحالة الثانية يعمل القلق على اعاقة العمل من خلال تأثيره السلبي على نفسية الرياضي وقد تطرقنا الى ذلك بشيء من التفصيل في المبحث الثاني من هذا الفصل .  </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2018-12-11T13:01:28Z</dcterms:created>
  <dcterms:modified xsi:type="dcterms:W3CDTF">2018-12-11T13:15:54Z</dcterms:modified>
</cp:coreProperties>
</file>